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kv" ContentType="video/unknown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9509" r:id="rId2"/>
    <p:sldId id="9512" r:id="rId3"/>
    <p:sldId id="9510" r:id="rId4"/>
    <p:sldId id="9513" r:id="rId5"/>
    <p:sldId id="9511" r:id="rId6"/>
    <p:sldId id="327" r:id="rId7"/>
    <p:sldId id="9504" r:id="rId8"/>
    <p:sldId id="9505" r:id="rId9"/>
    <p:sldId id="9515" r:id="rId10"/>
    <p:sldId id="9516" r:id="rId11"/>
    <p:sldId id="9514" r:id="rId12"/>
    <p:sldId id="9506" r:id="rId13"/>
    <p:sldId id="9480" r:id="rId14"/>
    <p:sldId id="9479" r:id="rId15"/>
    <p:sldId id="9160" r:id="rId16"/>
    <p:sldId id="9324" r:id="rId17"/>
  </p:sldIdLst>
  <p:sldSz cx="12192000" cy="6858000"/>
  <p:notesSz cx="6858000" cy="9144000"/>
  <p:embeddedFontLst>
    <p:embeddedFont>
      <p:font typeface="Segoe UI Black" panose="020B0A02040204020203" pitchFamily="34" charset="0"/>
      <p:bold r:id="rId19"/>
      <p:boldItalic r:id="rId20"/>
    </p:embeddedFont>
    <p:embeddedFont>
      <p:font typeface="Segoe UI Light" panose="020B0502040204020203" pitchFamily="34" charset="0"/>
      <p:regular r:id="rId21"/>
      <p:italic r:id="rId22"/>
    </p:embeddedFont>
    <p:embeddedFont>
      <p:font typeface="Segoe UI Semibold" panose="020B0702040204020203" pitchFamily="34" charset="0"/>
      <p:bold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8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4999"/>
    <a:srgbClr val="050505"/>
    <a:srgbClr val="0C0C0C"/>
    <a:srgbClr val="AEB4BC"/>
    <a:srgbClr val="B3B2B2"/>
    <a:srgbClr val="202E64"/>
    <a:srgbClr val="002868"/>
    <a:srgbClr val="080808"/>
    <a:srgbClr val="30384B"/>
    <a:srgbClr val="32FF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0" autoAdjust="0"/>
    <p:restoredTop sz="96271" autoAdjust="0"/>
  </p:normalViewPr>
  <p:slideViewPr>
    <p:cSldViewPr snapToGrid="0">
      <p:cViewPr varScale="1">
        <p:scale>
          <a:sx n="108" d="100"/>
          <a:sy n="108" d="100"/>
        </p:scale>
        <p:origin x="778" y="91"/>
      </p:cViewPr>
      <p:guideLst>
        <p:guide orient="horz" pos="228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ADB936-AF4C-4332-B7CE-401BBE2D4514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9E1886-49FA-4C5E-8030-722B243943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16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9:30-9:35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9E1886-49FA-4C5E-8030-722B2439432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8335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4:20-5:00</a:t>
            </a:r>
          </a:p>
          <a:p>
            <a:r>
              <a:rPr lang="en-US" dirty="0"/>
              <a:t>What are 2 things in your three-foot world that you want to go back and affect?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9E1886-49FA-4C5E-8030-722B2439432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16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9:30-9:35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9E1886-49FA-4C5E-8030-722B2439432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4185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9:30-9:35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9E1886-49FA-4C5E-8030-722B2439432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487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9:30-9:35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9E1886-49FA-4C5E-8030-722B2439432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361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9:30-9:35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9E1886-49FA-4C5E-8030-722B2439432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0846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9:30-9:35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9E1886-49FA-4C5E-8030-722B2439432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354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9:30-9:35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9E1886-49FA-4C5E-8030-722B2439432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8687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9:30-9:35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9E1886-49FA-4C5E-8030-722B2439432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1926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9:30-9:35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9E1886-49FA-4C5E-8030-722B2439432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867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70AC7-5372-4BBA-BE3E-C15A8AE2AA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8B5234-0A84-4C31-AD4A-C64D866B8D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9F1070-6FC8-4D09-9CE2-CD9C56F2F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28050-2354-458A-A3E3-7C5D4D1BEDB8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AA1EB-F832-4BED-9AE2-739AA6362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1C59F-47A3-4B4B-8A3D-0BD9BBBD6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56494-6AC9-4E69-A79E-37D38CA5A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94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873C1-11B0-427D-8A1F-B3AF7B60A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781544-C40B-47F0-97E3-CB3F78464E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90679D-A4BF-4BED-A053-30DF00D43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28050-2354-458A-A3E3-7C5D4D1BEDB8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EBB2F-5E81-49A0-8694-EBB8FE8A0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3DB1E6-58A8-4C14-958D-97CF825DF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56494-6AC9-4E69-A79E-37D38CA5A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431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9617E8-F7A0-475B-9080-C31E519D6B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CCA993-87C8-4E46-B27A-05C9B342D5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77E344-8703-4E84-AFF9-E5A7D4C0E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28050-2354-458A-A3E3-7C5D4D1BEDB8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29F06-AF42-49B0-AEE4-D7D1576AE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49C78-D7DD-4BBE-9EAE-99BEFCA9D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56494-6AC9-4E69-A79E-37D38CA5A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99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4954B-DEBB-49CD-B98F-9BADCF108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D3E726-B80A-4EE9-A397-C5923D001A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5F0104-B668-4D0C-9F53-94E3D4251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28050-2354-458A-A3E3-7C5D4D1BEDB8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8EEAC0-5ED7-4068-AFA7-A20DDB582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F1BF61-7D5E-4B31-8F65-E996C9108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56494-6AC9-4E69-A79E-37D38CA5A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315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3E8BD-C9B8-497C-BE64-A5F5961C6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9AAA6-BBD0-4D3B-AEE9-9A62AF340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0120B5-B984-4A27-838B-75B968D5A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28050-2354-458A-A3E3-7C5D4D1BEDB8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82898-6965-4F0F-8D9E-57E24F8BC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85A19-007B-459C-9AE5-27F36DCF8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56494-6AC9-4E69-A79E-37D38CA5A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752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8FEB2-C5F4-4F5A-B749-EAE2E00CF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7F310-5B21-4EE7-8D4C-3681C7FF48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036C6B-CC82-4DCA-861F-2705CE205C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1D3B9A-75D9-4BB1-8CEC-DD5078CBF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28050-2354-458A-A3E3-7C5D4D1BEDB8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3504CB-B8F1-461A-A1CB-7B65C882B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5C0332-ECF1-4121-991D-3EAB713AB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56494-6AC9-4E69-A79E-37D38CA5A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748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C467A-AB5A-445E-8555-5B8954409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34506C-5E87-4857-8AF8-4D154B09C2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6893F4-C08E-4120-A5D4-E30136875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02E061-82CA-46FC-9643-3413E801F0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C71E1F-63B7-4D22-90AB-6A374D6D1A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F8788D-71B7-4115-91C4-B4A39FD58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28050-2354-458A-A3E3-7C5D4D1BEDB8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ACFAEF-A18F-494D-9EA7-0412356F5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DDBF14-AA75-4A04-BA2F-BF9B76C95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56494-6AC9-4E69-A79E-37D38CA5A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15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1E861-96B8-4405-8A96-68010018E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8B92E4-A9E5-4F7F-8FF3-412B4BDDA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28050-2354-458A-A3E3-7C5D4D1BEDB8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17D202-E165-48FB-9209-6DFB78278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03A00B-3731-44E6-A4AA-B0416FC84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56494-6AC9-4E69-A79E-37D38CA5A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562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33D995-B8BE-4D51-85EF-0B71A2B9F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28050-2354-458A-A3E3-7C5D4D1BEDB8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F304F4-6309-4AB6-94E5-1A47411B7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9F6372-EE23-41D8-8EFE-97BD7C489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56494-6AC9-4E69-A79E-37D38CA5A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999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12736-EA17-415D-9FBE-F191FED95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EB2A15-074E-49B8-9F32-152EB0550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FBBA7A-140C-412C-82D7-A269F9732C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D993DD-A841-4F37-BDA2-28B07E9DD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28050-2354-458A-A3E3-7C5D4D1BEDB8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F7A845-967E-4728-9F13-59EE9ED21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699068-F1CF-4964-A4E5-D52F7B1F5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56494-6AC9-4E69-A79E-37D38CA5A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777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98832-ED84-4EAE-9A26-433C203A4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E04B0C-7C26-47F6-8E48-556F2201A4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55023F-9D3C-44EE-B3D0-78652A323B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25DD7A-DCAC-4B66-8C3D-983DD9728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28050-2354-458A-A3E3-7C5D4D1BEDB8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255858-DD48-42DC-90FA-C70BC5FA3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29A8B8-3FB0-4167-BB77-ADADD7882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56494-6AC9-4E69-A79E-37D38CA5A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819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7B5989-3201-4E27-A7B6-F87A4EBDE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50B3D1-DBF9-4328-80E9-58BD60E8B5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AC1E34-FC46-4234-BAB4-21F1F32B42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C28050-2354-458A-A3E3-7C5D4D1BEDB8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0A2C86-0DB6-4A49-8CEA-2305D5814A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C7E7CA-E3AD-4762-9011-FDD55B64EB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156494-6AC9-4E69-A79E-37D38CA5A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642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E56E5823-9860-DFE5-1AA8-F1BBA64987C5}"/>
              </a:ext>
            </a:extLst>
          </p:cNvPr>
          <p:cNvSpPr/>
          <p:nvPr/>
        </p:nvSpPr>
        <p:spPr>
          <a:xfrm>
            <a:off x="4104166" y="0"/>
            <a:ext cx="8109098" cy="6861544"/>
          </a:xfrm>
          <a:custGeom>
            <a:avLst/>
            <a:gdLst>
              <a:gd name="connsiteX0" fmla="*/ 2927498 w 8109098"/>
              <a:gd name="connsiteY0" fmla="*/ 0 h 6861544"/>
              <a:gd name="connsiteX1" fmla="*/ 8094921 w 8109098"/>
              <a:gd name="connsiteY1" fmla="*/ 0 h 6861544"/>
              <a:gd name="connsiteX2" fmla="*/ 8109098 w 8109098"/>
              <a:gd name="connsiteY2" fmla="*/ 6861544 h 6861544"/>
              <a:gd name="connsiteX3" fmla="*/ 0 w 8109098"/>
              <a:gd name="connsiteY3" fmla="*/ 6854456 h 6861544"/>
              <a:gd name="connsiteX4" fmla="*/ 2927498 w 8109098"/>
              <a:gd name="connsiteY4" fmla="*/ 0 h 6861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9098" h="6861544">
                <a:moveTo>
                  <a:pt x="2927498" y="0"/>
                </a:moveTo>
                <a:lnTo>
                  <a:pt x="8094921" y="0"/>
                </a:lnTo>
                <a:cubicBezTo>
                  <a:pt x="8099647" y="2287181"/>
                  <a:pt x="8104372" y="4574363"/>
                  <a:pt x="8109098" y="6861544"/>
                </a:cubicBezTo>
                <a:lnTo>
                  <a:pt x="0" y="6854456"/>
                </a:lnTo>
                <a:lnTo>
                  <a:pt x="2927498" y="0"/>
                </a:lnTo>
                <a:close/>
              </a:path>
            </a:pathLst>
          </a:custGeom>
          <a:solidFill>
            <a:srgbClr val="1D49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4902D7-84CE-4D0A-8999-3F14D1C40562}"/>
              </a:ext>
            </a:extLst>
          </p:cNvPr>
          <p:cNvSpPr txBox="1"/>
          <p:nvPr/>
        </p:nvSpPr>
        <p:spPr>
          <a:xfrm>
            <a:off x="9667691" y="6675273"/>
            <a:ext cx="260199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+mj-lt"/>
              </a:rPr>
              <a:t>All Rights Reserved – Shottenkirk Automotive Group - 2024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2B8757E-BF50-EBA4-3481-3E0D4306DBC0}"/>
              </a:ext>
            </a:extLst>
          </p:cNvPr>
          <p:cNvCxnSpPr>
            <a:cxnSpLocks/>
          </p:cNvCxnSpPr>
          <p:nvPr/>
        </p:nvCxnSpPr>
        <p:spPr>
          <a:xfrm flipV="1">
            <a:off x="4047745" y="0"/>
            <a:ext cx="2934300" cy="6858000"/>
          </a:xfrm>
          <a:prstGeom prst="line">
            <a:avLst/>
          </a:prstGeom>
          <a:ln w="38100">
            <a:solidFill>
              <a:srgbClr val="1D4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05ECA24-55BE-2CBD-7B67-2C5D34B6B2EA}"/>
              </a:ext>
            </a:extLst>
          </p:cNvPr>
          <p:cNvSpPr txBox="1"/>
          <p:nvPr/>
        </p:nvSpPr>
        <p:spPr>
          <a:xfrm>
            <a:off x="6372445" y="3567004"/>
            <a:ext cx="501866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AUGUST - 2024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IRVING  TEXAS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6C5D83-2700-ED4F-1F04-1F4E7B956F2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5219" y="1751186"/>
            <a:ext cx="3851665" cy="31891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3D8AD7-789B-F0A1-23AA-42760674426E}"/>
              </a:ext>
            </a:extLst>
          </p:cNvPr>
          <p:cNvSpPr txBox="1"/>
          <p:nvPr/>
        </p:nvSpPr>
        <p:spPr>
          <a:xfrm>
            <a:off x="5514895" y="2795789"/>
            <a:ext cx="69253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SALES MANAGER 101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469510-1ACE-242C-A96D-81B1E5F7C7DB}"/>
              </a:ext>
            </a:extLst>
          </p:cNvPr>
          <p:cNvCxnSpPr>
            <a:cxnSpLocks/>
          </p:cNvCxnSpPr>
          <p:nvPr/>
        </p:nvCxnSpPr>
        <p:spPr>
          <a:xfrm flipV="1">
            <a:off x="3980405" y="3548"/>
            <a:ext cx="2934300" cy="6858000"/>
          </a:xfrm>
          <a:prstGeom prst="line">
            <a:avLst/>
          </a:prstGeom>
          <a:ln w="19050">
            <a:solidFill>
              <a:srgbClr val="1D4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32289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B3EA745-442C-4EC1-89C6-CDDEA3FD229C}"/>
              </a:ext>
            </a:extLst>
          </p:cNvPr>
          <p:cNvSpPr/>
          <p:nvPr/>
        </p:nvSpPr>
        <p:spPr>
          <a:xfrm>
            <a:off x="116237" y="126674"/>
            <a:ext cx="11964692" cy="630382"/>
          </a:xfrm>
          <a:prstGeom prst="rect">
            <a:avLst/>
          </a:prstGeom>
          <a:solidFill>
            <a:srgbClr val="1D4999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800" dirty="0"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DESKING RATE MATRIX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10A588-815A-D669-D26B-BFD6AAB0A83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08240" y="224582"/>
            <a:ext cx="1144309" cy="43409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5E2C33E-1563-7E6E-0C5E-F7D3D5AD3F5B}"/>
              </a:ext>
            </a:extLst>
          </p:cNvPr>
          <p:cNvSpPr/>
          <p:nvPr/>
        </p:nvSpPr>
        <p:spPr>
          <a:xfrm>
            <a:off x="116237" y="6575837"/>
            <a:ext cx="11964692" cy="167963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dirty="0"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6E4374-670E-234A-8866-3D785B9E8093}"/>
              </a:ext>
            </a:extLst>
          </p:cNvPr>
          <p:cNvSpPr txBox="1"/>
          <p:nvPr/>
        </p:nvSpPr>
        <p:spPr>
          <a:xfrm>
            <a:off x="97786" y="6560563"/>
            <a:ext cx="245966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QUARTERLY IMPROVEMENT WORKSHOP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3043CC-AADF-7F48-0C3E-25787E4BC5D9}"/>
              </a:ext>
            </a:extLst>
          </p:cNvPr>
          <p:cNvSpPr txBox="1"/>
          <p:nvPr/>
        </p:nvSpPr>
        <p:spPr>
          <a:xfrm>
            <a:off x="9815141" y="6563311"/>
            <a:ext cx="230864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+mj-lt"/>
              </a:rPr>
              <a:t>All Rights Reserved – Shottenkirk Automotive Group - 2024</a:t>
            </a:r>
          </a:p>
        </p:txBody>
      </p:sp>
      <p:pic>
        <p:nvPicPr>
          <p:cNvPr id="5" name="Picture 4" descr="A white sheet with black text and numbers&#10;&#10;Description automatically generated">
            <a:extLst>
              <a:ext uri="{FF2B5EF4-FFF2-40B4-BE49-F238E27FC236}">
                <a16:creationId xmlns:a16="http://schemas.microsoft.com/office/drawing/2014/main" id="{E317554C-FFC1-9134-3FF2-C733B06245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830" y="809229"/>
            <a:ext cx="9753633" cy="575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767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B3EA745-442C-4EC1-89C6-CDDEA3FD229C}"/>
              </a:ext>
            </a:extLst>
          </p:cNvPr>
          <p:cNvSpPr/>
          <p:nvPr/>
        </p:nvSpPr>
        <p:spPr>
          <a:xfrm>
            <a:off x="116237" y="126674"/>
            <a:ext cx="11964692" cy="630382"/>
          </a:xfrm>
          <a:prstGeom prst="rect">
            <a:avLst/>
          </a:prstGeom>
          <a:solidFill>
            <a:srgbClr val="1D4999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800" dirty="0"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INTRODUCTION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10A588-815A-D669-D26B-BFD6AAB0A83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08240" y="224582"/>
            <a:ext cx="1144309" cy="43409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5E2C33E-1563-7E6E-0C5E-F7D3D5AD3F5B}"/>
              </a:ext>
            </a:extLst>
          </p:cNvPr>
          <p:cNvSpPr/>
          <p:nvPr/>
        </p:nvSpPr>
        <p:spPr>
          <a:xfrm>
            <a:off x="116237" y="6575837"/>
            <a:ext cx="11964692" cy="167963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dirty="0"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6E4374-670E-234A-8866-3D785B9E8093}"/>
              </a:ext>
            </a:extLst>
          </p:cNvPr>
          <p:cNvSpPr txBox="1"/>
          <p:nvPr/>
        </p:nvSpPr>
        <p:spPr>
          <a:xfrm>
            <a:off x="97786" y="6560563"/>
            <a:ext cx="245966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QUARTERLY IMPROVEMENT WORKSHOP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3043CC-AADF-7F48-0C3E-25787E4BC5D9}"/>
              </a:ext>
            </a:extLst>
          </p:cNvPr>
          <p:cNvSpPr txBox="1"/>
          <p:nvPr/>
        </p:nvSpPr>
        <p:spPr>
          <a:xfrm>
            <a:off x="9815141" y="6563311"/>
            <a:ext cx="230864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+mj-lt"/>
              </a:rPr>
              <a:t>All Rights Reserved – Shottenkirk Automotive Group - 2024</a:t>
            </a:r>
          </a:p>
        </p:txBody>
      </p:sp>
      <p:pic>
        <p:nvPicPr>
          <p:cNvPr id="5" name="The 4 Disciplines of Execution in a Nutshell">
            <a:hlinkClick r:id="" action="ppaction://media"/>
            <a:extLst>
              <a:ext uri="{FF2B5EF4-FFF2-40B4-BE49-F238E27FC236}">
                <a16:creationId xmlns:a16="http://schemas.microsoft.com/office/drawing/2014/main" id="{7C4690E7-1322-5ED0-1A44-11761003F7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6015" y="0"/>
            <a:ext cx="122009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15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2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B3EA745-442C-4EC1-89C6-CDDEA3FD229C}"/>
              </a:ext>
            </a:extLst>
          </p:cNvPr>
          <p:cNvSpPr/>
          <p:nvPr/>
        </p:nvSpPr>
        <p:spPr>
          <a:xfrm>
            <a:off x="116237" y="126674"/>
            <a:ext cx="11964692" cy="630382"/>
          </a:xfrm>
          <a:prstGeom prst="rect">
            <a:avLst/>
          </a:prstGeom>
          <a:solidFill>
            <a:srgbClr val="1D4999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800" dirty="0"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INTRODUCTION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10A588-815A-D669-D26B-BFD6AAB0A83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08240" y="224582"/>
            <a:ext cx="1144309" cy="43409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5E2C33E-1563-7E6E-0C5E-F7D3D5AD3F5B}"/>
              </a:ext>
            </a:extLst>
          </p:cNvPr>
          <p:cNvSpPr/>
          <p:nvPr/>
        </p:nvSpPr>
        <p:spPr>
          <a:xfrm>
            <a:off x="116237" y="6575837"/>
            <a:ext cx="11964692" cy="167963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dirty="0"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6E4374-670E-234A-8866-3D785B9E8093}"/>
              </a:ext>
            </a:extLst>
          </p:cNvPr>
          <p:cNvSpPr txBox="1"/>
          <p:nvPr/>
        </p:nvSpPr>
        <p:spPr>
          <a:xfrm>
            <a:off x="97786" y="6560563"/>
            <a:ext cx="245966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QUARTERLY IMPROVEMENT WORKSHOP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3043CC-AADF-7F48-0C3E-25787E4BC5D9}"/>
              </a:ext>
            </a:extLst>
          </p:cNvPr>
          <p:cNvSpPr txBox="1"/>
          <p:nvPr/>
        </p:nvSpPr>
        <p:spPr>
          <a:xfrm>
            <a:off x="9815141" y="6563311"/>
            <a:ext cx="230864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+mj-lt"/>
              </a:rPr>
              <a:t>All Rights Reserved – Shottenkirk Automotive Group - 2024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7F8A32-8124-48E5-990D-0BFA78330348}"/>
              </a:ext>
            </a:extLst>
          </p:cNvPr>
          <p:cNvSpPr txBox="1"/>
          <p:nvPr/>
        </p:nvSpPr>
        <p:spPr>
          <a:xfrm>
            <a:off x="4514841" y="1221147"/>
            <a:ext cx="723248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4000" dirty="0">
                <a:solidFill>
                  <a:srgbClr val="1D4999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FOCUS ON THE </a:t>
            </a:r>
            <a:r>
              <a:rPr lang="en-US" sz="4000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WILDLY IMPORTANT</a:t>
            </a:r>
          </a:p>
          <a:p>
            <a:pPr marL="742950" indent="-742950">
              <a:buAutoNum type="arabicPeriod"/>
            </a:pPr>
            <a:r>
              <a:rPr lang="en-US" sz="4000" dirty="0">
                <a:solidFill>
                  <a:srgbClr val="1D4999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ACT ON THE </a:t>
            </a:r>
            <a:r>
              <a:rPr lang="en-US" sz="4000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LEAD</a:t>
            </a:r>
            <a:r>
              <a:rPr lang="en-US" sz="4000" dirty="0">
                <a:solidFill>
                  <a:srgbClr val="1D4999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MEASURES</a:t>
            </a:r>
          </a:p>
          <a:p>
            <a:pPr marL="742950" indent="-742950">
              <a:buAutoNum type="arabicPeriod"/>
            </a:pPr>
            <a:r>
              <a:rPr lang="en-US" sz="4000" dirty="0">
                <a:solidFill>
                  <a:srgbClr val="1D4999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KEEPING A COMPELLING </a:t>
            </a:r>
            <a:r>
              <a:rPr lang="en-US" sz="4000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SCOREBOARD</a:t>
            </a:r>
          </a:p>
          <a:p>
            <a:pPr marL="742950" indent="-742950">
              <a:buAutoNum type="arabicPeriod"/>
            </a:pPr>
            <a:r>
              <a:rPr lang="en-US" sz="4000" dirty="0">
                <a:solidFill>
                  <a:srgbClr val="1D4999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CREATE A CADENCE OF </a:t>
            </a:r>
            <a:r>
              <a:rPr lang="en-US" sz="4000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ACCOUNTABILITY</a:t>
            </a:r>
          </a:p>
        </p:txBody>
      </p:sp>
      <p:pic>
        <p:nvPicPr>
          <p:cNvPr id="1026" name="Picture 2" descr="4DX Book | FranklinCovey">
            <a:extLst>
              <a:ext uri="{FF2B5EF4-FFF2-40B4-BE49-F238E27FC236}">
                <a16:creationId xmlns:a16="http://schemas.microsoft.com/office/drawing/2014/main" id="{F0C8A436-36F8-0A17-9FC4-E4FC788129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68" r="12041" b="15720"/>
          <a:stretch/>
        </p:blipFill>
        <p:spPr bwMode="auto">
          <a:xfrm>
            <a:off x="0" y="1094989"/>
            <a:ext cx="4060920" cy="5016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637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Podcast: Jon Acuff: The Hard Core Truths on What it Takes to be Great!">
            <a:extLst>
              <a:ext uri="{FF2B5EF4-FFF2-40B4-BE49-F238E27FC236}">
                <a16:creationId xmlns:a16="http://schemas.microsoft.com/office/drawing/2014/main" id="{B7377770-C9CC-557B-53D7-4230CD7E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16" b="43816"/>
          <a:stretch/>
        </p:blipFill>
        <p:spPr bwMode="auto">
          <a:xfrm>
            <a:off x="114770" y="786025"/>
            <a:ext cx="11960993" cy="575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B3EA745-442C-4EC1-89C6-CDDEA3FD229C}"/>
              </a:ext>
            </a:extLst>
          </p:cNvPr>
          <p:cNvSpPr/>
          <p:nvPr/>
        </p:nvSpPr>
        <p:spPr>
          <a:xfrm>
            <a:off x="116237" y="126674"/>
            <a:ext cx="11964692" cy="630382"/>
          </a:xfrm>
          <a:prstGeom prst="rect">
            <a:avLst/>
          </a:prstGeom>
          <a:solidFill>
            <a:srgbClr val="1D4999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800" dirty="0"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SALES MANAGER 101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10A588-815A-D669-D26B-BFD6AAB0A83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08240" y="224582"/>
            <a:ext cx="1144309" cy="43409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5E2C33E-1563-7E6E-0C5E-F7D3D5AD3F5B}"/>
              </a:ext>
            </a:extLst>
          </p:cNvPr>
          <p:cNvSpPr/>
          <p:nvPr/>
        </p:nvSpPr>
        <p:spPr>
          <a:xfrm>
            <a:off x="116237" y="6575837"/>
            <a:ext cx="11964692" cy="167963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dirty="0"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6E4374-670E-234A-8866-3D785B9E8093}"/>
              </a:ext>
            </a:extLst>
          </p:cNvPr>
          <p:cNvSpPr txBox="1"/>
          <p:nvPr/>
        </p:nvSpPr>
        <p:spPr>
          <a:xfrm>
            <a:off x="97786" y="6560563"/>
            <a:ext cx="245966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QUARTERLY IMPROVEMENT WORKSHOP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3043CC-AADF-7F48-0C3E-25787E4BC5D9}"/>
              </a:ext>
            </a:extLst>
          </p:cNvPr>
          <p:cNvSpPr txBox="1"/>
          <p:nvPr/>
        </p:nvSpPr>
        <p:spPr>
          <a:xfrm>
            <a:off x="9815141" y="6563311"/>
            <a:ext cx="230864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+mj-lt"/>
              </a:rPr>
              <a:t>All Rights Reserved – Shottenkirk Automotive Group - 2024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E233CA-6DB8-5557-A5D7-D95B7AAD746B}"/>
              </a:ext>
            </a:extLst>
          </p:cNvPr>
          <p:cNvSpPr txBox="1"/>
          <p:nvPr/>
        </p:nvSpPr>
        <p:spPr>
          <a:xfrm>
            <a:off x="282084" y="2523284"/>
            <a:ext cx="78022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“Be </a:t>
            </a:r>
            <a:r>
              <a:rPr lang="en-US" sz="44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brave</a:t>
            </a:r>
            <a:r>
              <a:rPr lang="en-US" sz="44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enough to </a:t>
            </a:r>
            <a:r>
              <a:rPr lang="en-US" sz="44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suck</a:t>
            </a:r>
            <a:r>
              <a:rPr lang="en-US" sz="44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at something new.”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AE6EB9-7A76-8FCA-71F8-C010DD44D962}"/>
              </a:ext>
            </a:extLst>
          </p:cNvPr>
          <p:cNvSpPr txBox="1"/>
          <p:nvPr/>
        </p:nvSpPr>
        <p:spPr>
          <a:xfrm>
            <a:off x="97786" y="4101254"/>
            <a:ext cx="7802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- Jon Acuff</a:t>
            </a:r>
          </a:p>
        </p:txBody>
      </p:sp>
    </p:spTree>
    <p:extLst>
      <p:ext uri="{BB962C8B-B14F-4D97-AF65-F5344CB8AC3E}">
        <p14:creationId xmlns:p14="http://schemas.microsoft.com/office/powerpoint/2010/main" val="38654066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B3EA745-442C-4EC1-89C6-CDDEA3FD229C}"/>
              </a:ext>
            </a:extLst>
          </p:cNvPr>
          <p:cNvSpPr/>
          <p:nvPr/>
        </p:nvSpPr>
        <p:spPr>
          <a:xfrm>
            <a:off x="116237" y="126674"/>
            <a:ext cx="11964692" cy="630382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800" dirty="0"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TRAIN THE TRAINER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10A588-815A-D669-D26B-BFD6AAB0A83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08240" y="224582"/>
            <a:ext cx="1144309" cy="43409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5E2C33E-1563-7E6E-0C5E-F7D3D5AD3F5B}"/>
              </a:ext>
            </a:extLst>
          </p:cNvPr>
          <p:cNvSpPr/>
          <p:nvPr/>
        </p:nvSpPr>
        <p:spPr>
          <a:xfrm>
            <a:off x="116237" y="6575837"/>
            <a:ext cx="11964692" cy="167963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dirty="0"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6E4374-670E-234A-8866-3D785B9E8093}"/>
              </a:ext>
            </a:extLst>
          </p:cNvPr>
          <p:cNvSpPr txBox="1"/>
          <p:nvPr/>
        </p:nvSpPr>
        <p:spPr>
          <a:xfrm>
            <a:off x="97786" y="6560563"/>
            <a:ext cx="245966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QUARTERLY IMPROVEMENT WORKSHOP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3043CC-AADF-7F48-0C3E-25787E4BC5D9}"/>
              </a:ext>
            </a:extLst>
          </p:cNvPr>
          <p:cNvSpPr txBox="1"/>
          <p:nvPr/>
        </p:nvSpPr>
        <p:spPr>
          <a:xfrm>
            <a:off x="9815141" y="6563311"/>
            <a:ext cx="230864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+mj-lt"/>
              </a:rPr>
              <a:t>All Rights Reserved – Shottenkirk Automotive Group - 2024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E82DAA-5C1D-D1A7-8CF1-8F975DB372F9}"/>
              </a:ext>
            </a:extLst>
          </p:cNvPr>
          <p:cNvSpPr txBox="1"/>
          <p:nvPr/>
        </p:nvSpPr>
        <p:spPr>
          <a:xfrm>
            <a:off x="97786" y="2153314"/>
            <a:ext cx="994893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“Tell me and I will forget.</a:t>
            </a:r>
          </a:p>
          <a:p>
            <a:pPr algn="ctr"/>
            <a:r>
              <a:rPr lang="en-US" sz="4400" b="1" dirty="0"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Teach me and I may remember.</a:t>
            </a:r>
          </a:p>
          <a:p>
            <a:pPr algn="ctr"/>
            <a:r>
              <a:rPr lang="en-US" sz="4400" b="1" dirty="0"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Involve me and </a:t>
            </a:r>
            <a:r>
              <a:rPr lang="en-US" sz="44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I learn</a:t>
            </a:r>
            <a:r>
              <a:rPr lang="en-US" sz="4400" b="1" dirty="0"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.”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DF38B7-4872-D7A6-8C33-7841634191D0}"/>
              </a:ext>
            </a:extLst>
          </p:cNvPr>
          <p:cNvSpPr txBox="1"/>
          <p:nvPr/>
        </p:nvSpPr>
        <p:spPr>
          <a:xfrm>
            <a:off x="916494" y="4582021"/>
            <a:ext cx="78022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- Benjamin Franklin</a:t>
            </a:r>
          </a:p>
        </p:txBody>
      </p:sp>
      <p:pic>
        <p:nvPicPr>
          <p:cNvPr id="15362" name="Picture 2" descr="Coach K on Values-Based Leadership - 2024 - MasterClass">
            <a:extLst>
              <a:ext uri="{FF2B5EF4-FFF2-40B4-BE49-F238E27FC236}">
                <a16:creationId xmlns:a16="http://schemas.microsoft.com/office/drawing/2014/main" id="{57B9CD71-C170-2477-79CE-3CCF838E77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3" t="12990" b="31193"/>
          <a:stretch/>
        </p:blipFill>
        <p:spPr bwMode="auto">
          <a:xfrm>
            <a:off x="111070" y="776782"/>
            <a:ext cx="11951407" cy="576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FE8A35-4B60-FAD3-1BA3-894D10B62183}"/>
              </a:ext>
            </a:extLst>
          </p:cNvPr>
          <p:cNvSpPr txBox="1"/>
          <p:nvPr/>
        </p:nvSpPr>
        <p:spPr>
          <a:xfrm>
            <a:off x="3414215" y="1417295"/>
            <a:ext cx="84102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“It’s not what you know, it’s what you are able to verbalize and teach…</a:t>
            </a:r>
          </a:p>
          <a:p>
            <a:pPr algn="ctr"/>
            <a:r>
              <a:rPr lang="en-US" sz="3200" b="1" i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I told them </a:t>
            </a:r>
            <a:r>
              <a:rPr 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is not a legitimate excuse. </a:t>
            </a:r>
            <a:r>
              <a:rPr 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It’s on you to get the message across.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7D4BA9-69D4-3FC5-EE22-46E2087EDE9E}"/>
              </a:ext>
            </a:extLst>
          </p:cNvPr>
          <p:cNvSpPr txBox="1"/>
          <p:nvPr/>
        </p:nvSpPr>
        <p:spPr>
          <a:xfrm>
            <a:off x="3578190" y="3617755"/>
            <a:ext cx="78022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- Coach K</a:t>
            </a:r>
          </a:p>
        </p:txBody>
      </p:sp>
    </p:spTree>
    <p:extLst>
      <p:ext uri="{BB962C8B-B14F-4D97-AF65-F5344CB8AC3E}">
        <p14:creationId xmlns:p14="http://schemas.microsoft.com/office/powerpoint/2010/main" val="4001231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B3EA745-442C-4EC1-89C6-CDDEA3FD229C}"/>
              </a:ext>
            </a:extLst>
          </p:cNvPr>
          <p:cNvSpPr/>
          <p:nvPr/>
        </p:nvSpPr>
        <p:spPr>
          <a:xfrm>
            <a:off x="116237" y="126674"/>
            <a:ext cx="11964692" cy="63038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800" dirty="0"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TOP TWO TAKE-AWAYS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10A588-815A-D669-D26B-BFD6AAB0A83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08240" y="224582"/>
            <a:ext cx="1144309" cy="43409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5E2C33E-1563-7E6E-0C5E-F7D3D5AD3F5B}"/>
              </a:ext>
            </a:extLst>
          </p:cNvPr>
          <p:cNvSpPr/>
          <p:nvPr/>
        </p:nvSpPr>
        <p:spPr>
          <a:xfrm>
            <a:off x="116237" y="6575837"/>
            <a:ext cx="11964692" cy="167963"/>
          </a:xfrm>
          <a:prstGeom prst="rect">
            <a:avLst/>
          </a:prstGeom>
          <a:solidFill>
            <a:srgbClr val="1D4999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dirty="0"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6E4374-670E-234A-8866-3D785B9E8093}"/>
              </a:ext>
            </a:extLst>
          </p:cNvPr>
          <p:cNvSpPr txBox="1"/>
          <p:nvPr/>
        </p:nvSpPr>
        <p:spPr>
          <a:xfrm>
            <a:off x="97786" y="6560563"/>
            <a:ext cx="245966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SHOTTENKIRK LEADERSHIP ACADEMY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3043CC-AADF-7F48-0C3E-25787E4BC5D9}"/>
              </a:ext>
            </a:extLst>
          </p:cNvPr>
          <p:cNvSpPr txBox="1"/>
          <p:nvPr/>
        </p:nvSpPr>
        <p:spPr>
          <a:xfrm>
            <a:off x="9815141" y="6563311"/>
            <a:ext cx="230864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+mj-lt"/>
              </a:rPr>
              <a:t>All Rights Reserved – Shottenkirk Automotive Group - 2022</a:t>
            </a:r>
          </a:p>
        </p:txBody>
      </p:sp>
      <p:pic>
        <p:nvPicPr>
          <p:cNvPr id="5134" name="Picture 14" descr="Moab, Utah Climbing Experiences — Smile Mountain Guides">
            <a:extLst>
              <a:ext uri="{FF2B5EF4-FFF2-40B4-BE49-F238E27FC236}">
                <a16:creationId xmlns:a16="http://schemas.microsoft.com/office/drawing/2014/main" id="{F8E198A9-FCA7-F20C-60E2-C43B06C1CC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59"/>
          <a:stretch/>
        </p:blipFill>
        <p:spPr bwMode="auto">
          <a:xfrm>
            <a:off x="121403" y="854964"/>
            <a:ext cx="11959526" cy="562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BD5AD9-7AD0-6524-F252-E30452EDDBFC}"/>
              </a:ext>
            </a:extLst>
          </p:cNvPr>
          <p:cNvSpPr txBox="1"/>
          <p:nvPr/>
        </p:nvSpPr>
        <p:spPr>
          <a:xfrm>
            <a:off x="182870" y="2928035"/>
            <a:ext cx="7589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Light" panose="020B0502040204020203" pitchFamily="34" charset="0"/>
                <a:ea typeface="Josefin Sans" pitchFamily="2" charset="0"/>
                <a:cs typeface="Segoe UI Light" panose="020B0502040204020203" pitchFamily="34" charset="0"/>
              </a:rPr>
              <a:t>“</a:t>
            </a:r>
            <a: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Just live in your </a:t>
            </a:r>
            <a: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three-foot </a:t>
            </a:r>
            <a: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world.”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D908A7-FC96-DBE2-9DCF-031143A07D8C}"/>
              </a:ext>
            </a:extLst>
          </p:cNvPr>
          <p:cNvSpPr txBox="1"/>
          <p:nvPr/>
        </p:nvSpPr>
        <p:spPr>
          <a:xfrm>
            <a:off x="1784363" y="3574366"/>
            <a:ext cx="4311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Light" panose="020B0502040204020203" pitchFamily="34" charset="0"/>
                <a:ea typeface="Josefin Sans" pitchFamily="2" charset="0"/>
                <a:cs typeface="Segoe UI Light" panose="020B0502040204020203" pitchFamily="34" charset="0"/>
              </a:rPr>
              <a:t>-Mark Owen</a:t>
            </a:r>
            <a:endParaRPr lang="en-US" sz="2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7437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E2C33E-1563-7E6E-0C5E-F7D3D5AD3F5B}"/>
              </a:ext>
            </a:extLst>
          </p:cNvPr>
          <p:cNvSpPr/>
          <p:nvPr/>
        </p:nvSpPr>
        <p:spPr>
          <a:xfrm>
            <a:off x="116237" y="6575837"/>
            <a:ext cx="11964692" cy="167963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dirty="0"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6E4374-670E-234A-8866-3D785B9E8093}"/>
              </a:ext>
            </a:extLst>
          </p:cNvPr>
          <p:cNvSpPr txBox="1"/>
          <p:nvPr/>
        </p:nvSpPr>
        <p:spPr>
          <a:xfrm>
            <a:off x="97786" y="6560563"/>
            <a:ext cx="245966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SHOTTENKIRK LEADERSHIP ACADEMY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3043CC-AADF-7F48-0C3E-25787E4BC5D9}"/>
              </a:ext>
            </a:extLst>
          </p:cNvPr>
          <p:cNvSpPr txBox="1"/>
          <p:nvPr/>
        </p:nvSpPr>
        <p:spPr>
          <a:xfrm>
            <a:off x="9815141" y="6563311"/>
            <a:ext cx="230864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+mj-lt"/>
              </a:rPr>
              <a:t>All Rights Reserved – Shottenkirk Automotive Group - 2022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650F79-A659-70AA-C3D8-9DAC808DF58E}"/>
              </a:ext>
            </a:extLst>
          </p:cNvPr>
          <p:cNvSpPr txBox="1"/>
          <p:nvPr/>
        </p:nvSpPr>
        <p:spPr>
          <a:xfrm>
            <a:off x="1088471" y="3075057"/>
            <a:ext cx="10184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FAVORITE BUMPS?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CB85FD9-7F6E-E36F-81C6-7A0C94066BEB}"/>
              </a:ext>
            </a:extLst>
          </p:cNvPr>
          <p:cNvGrpSpPr/>
          <p:nvPr/>
        </p:nvGrpSpPr>
        <p:grpSpPr>
          <a:xfrm>
            <a:off x="903674" y="790575"/>
            <a:ext cx="10553700" cy="5276850"/>
            <a:chOff x="872490" y="1026631"/>
            <a:chExt cx="10553700" cy="5276850"/>
          </a:xfrm>
        </p:grpSpPr>
        <p:pic>
          <p:nvPicPr>
            <p:cNvPr id="24578" name="Picture 2" descr="Congratulation Vector Art, Icons, and Graphics for Free Download">
              <a:extLst>
                <a:ext uri="{FF2B5EF4-FFF2-40B4-BE49-F238E27FC236}">
                  <a16:creationId xmlns:a16="http://schemas.microsoft.com/office/drawing/2014/main" id="{49162F9E-4366-6CDA-24F3-899B465C07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490" y="1026631"/>
              <a:ext cx="10553700" cy="5276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2110E4D-0B4B-4DE0-849E-82F7AE1ACFD4}"/>
                </a:ext>
              </a:extLst>
            </p:cNvPr>
            <p:cNvSpPr/>
            <p:nvPr/>
          </p:nvSpPr>
          <p:spPr>
            <a:xfrm>
              <a:off x="5295900" y="4419600"/>
              <a:ext cx="1706880" cy="3276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92607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E56E5823-9860-DFE5-1AA8-F1BBA64987C5}"/>
              </a:ext>
            </a:extLst>
          </p:cNvPr>
          <p:cNvSpPr/>
          <p:nvPr/>
        </p:nvSpPr>
        <p:spPr>
          <a:xfrm>
            <a:off x="4104166" y="0"/>
            <a:ext cx="8109098" cy="6861544"/>
          </a:xfrm>
          <a:custGeom>
            <a:avLst/>
            <a:gdLst>
              <a:gd name="connsiteX0" fmla="*/ 2927498 w 8109098"/>
              <a:gd name="connsiteY0" fmla="*/ 0 h 6861544"/>
              <a:gd name="connsiteX1" fmla="*/ 8094921 w 8109098"/>
              <a:gd name="connsiteY1" fmla="*/ 0 h 6861544"/>
              <a:gd name="connsiteX2" fmla="*/ 8109098 w 8109098"/>
              <a:gd name="connsiteY2" fmla="*/ 6861544 h 6861544"/>
              <a:gd name="connsiteX3" fmla="*/ 0 w 8109098"/>
              <a:gd name="connsiteY3" fmla="*/ 6854456 h 6861544"/>
              <a:gd name="connsiteX4" fmla="*/ 2927498 w 8109098"/>
              <a:gd name="connsiteY4" fmla="*/ 0 h 6861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9098" h="6861544">
                <a:moveTo>
                  <a:pt x="2927498" y="0"/>
                </a:moveTo>
                <a:lnTo>
                  <a:pt x="8094921" y="0"/>
                </a:lnTo>
                <a:cubicBezTo>
                  <a:pt x="8099647" y="2287181"/>
                  <a:pt x="8104372" y="4574363"/>
                  <a:pt x="8109098" y="6861544"/>
                </a:cubicBezTo>
                <a:lnTo>
                  <a:pt x="0" y="6854456"/>
                </a:lnTo>
                <a:lnTo>
                  <a:pt x="2927498" y="0"/>
                </a:lnTo>
                <a:close/>
              </a:path>
            </a:pathLst>
          </a:custGeom>
          <a:solidFill>
            <a:srgbClr val="1D49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4902D7-84CE-4D0A-8999-3F14D1C40562}"/>
              </a:ext>
            </a:extLst>
          </p:cNvPr>
          <p:cNvSpPr txBox="1"/>
          <p:nvPr/>
        </p:nvSpPr>
        <p:spPr>
          <a:xfrm>
            <a:off x="9667691" y="6675273"/>
            <a:ext cx="260199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+mj-lt"/>
              </a:rPr>
              <a:t>All Rights Reserved – Shottenkirk Automotive Group - 2024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2B8757E-BF50-EBA4-3481-3E0D4306DBC0}"/>
              </a:ext>
            </a:extLst>
          </p:cNvPr>
          <p:cNvCxnSpPr>
            <a:cxnSpLocks/>
          </p:cNvCxnSpPr>
          <p:nvPr/>
        </p:nvCxnSpPr>
        <p:spPr>
          <a:xfrm flipV="1">
            <a:off x="4047745" y="0"/>
            <a:ext cx="2934300" cy="6858000"/>
          </a:xfrm>
          <a:prstGeom prst="line">
            <a:avLst/>
          </a:prstGeom>
          <a:ln w="38100">
            <a:solidFill>
              <a:srgbClr val="1D4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469510-1ACE-242C-A96D-81B1E5F7C7DB}"/>
              </a:ext>
            </a:extLst>
          </p:cNvPr>
          <p:cNvCxnSpPr>
            <a:cxnSpLocks/>
          </p:cNvCxnSpPr>
          <p:nvPr/>
        </p:nvCxnSpPr>
        <p:spPr>
          <a:xfrm flipV="1">
            <a:off x="3980405" y="3548"/>
            <a:ext cx="2934300" cy="6858000"/>
          </a:xfrm>
          <a:prstGeom prst="line">
            <a:avLst/>
          </a:prstGeom>
          <a:ln w="19050">
            <a:solidFill>
              <a:srgbClr val="1D4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74294D1-621E-CE68-E8F0-3D66CB044113}"/>
              </a:ext>
            </a:extLst>
          </p:cNvPr>
          <p:cNvSpPr txBox="1"/>
          <p:nvPr/>
        </p:nvSpPr>
        <p:spPr>
          <a:xfrm>
            <a:off x="340964" y="2635940"/>
            <a:ext cx="5017846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1D4999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TIM TIPTON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CD40B9-2604-8291-3652-324F0DFBB73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8043" y="3095097"/>
            <a:ext cx="2651857" cy="10199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86890B-BD58-C181-36BE-0672BFF8E71E}"/>
              </a:ext>
            </a:extLst>
          </p:cNvPr>
          <p:cNvSpPr txBox="1"/>
          <p:nvPr/>
        </p:nvSpPr>
        <p:spPr>
          <a:xfrm>
            <a:off x="6475222" y="2539050"/>
            <a:ext cx="51916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Segoe UI Light" panose="020B0502040204020203" pitchFamily="34" charset="0"/>
                <a:ea typeface="Josefin Sans" pitchFamily="2" charset="0"/>
                <a:cs typeface="Segoe UI Light" panose="020B0502040204020203" pitchFamily="34" charset="0"/>
              </a:rPr>
              <a:t>“</a:t>
            </a:r>
            <a:r>
              <a:rPr lang="en-US" sz="2800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You do not </a:t>
            </a:r>
            <a:r>
              <a:rPr lang="en-US" sz="2800" dirty="0">
                <a:solidFill>
                  <a:srgbClr val="FFFF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rise</a:t>
            </a:r>
            <a:r>
              <a:rPr lang="en-US" sz="2800" dirty="0">
                <a:solidFill>
                  <a:srgbClr val="FFFF00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to the level of </a:t>
            </a:r>
            <a:r>
              <a:rPr 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your goals</a:t>
            </a:r>
            <a:r>
              <a:rPr lang="en-US" sz="2800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.  You </a:t>
            </a:r>
            <a:r>
              <a:rPr lang="en-US" sz="2800" dirty="0">
                <a:solidFill>
                  <a:srgbClr val="FFFF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fall</a:t>
            </a:r>
            <a:r>
              <a:rPr lang="en-US" sz="2800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to the level of your </a:t>
            </a:r>
            <a:r>
              <a:rPr 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systems</a:t>
            </a:r>
            <a:r>
              <a:rPr lang="en-US" sz="2800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.</a:t>
            </a:r>
            <a:r>
              <a:rPr lang="en-US" sz="2800" dirty="0">
                <a:solidFill>
                  <a:schemeClr val="bg1"/>
                </a:solidFill>
                <a:latin typeface="Segoe UI Light" panose="020B0502040204020203" pitchFamily="34" charset="0"/>
                <a:ea typeface="Josefin Sans" pitchFamily="2" charset="0"/>
                <a:cs typeface="Segoe UI Light" panose="020B0502040204020203" pitchFamily="34" charset="0"/>
              </a:rPr>
              <a:t>”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67C43FC-1820-88ED-AA00-4DAD1C0ED49F}"/>
              </a:ext>
            </a:extLst>
          </p:cNvPr>
          <p:cNvSpPr/>
          <p:nvPr/>
        </p:nvSpPr>
        <p:spPr>
          <a:xfrm>
            <a:off x="6267756" y="4009574"/>
            <a:ext cx="56065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- James Clear</a:t>
            </a:r>
            <a:endParaRPr lang="en-US" sz="2000" i="1" u="sng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FD3538F-25EE-F6F9-C33D-934EEFEDB45F}"/>
              </a:ext>
            </a:extLst>
          </p:cNvPr>
          <p:cNvSpPr/>
          <p:nvPr/>
        </p:nvSpPr>
        <p:spPr>
          <a:xfrm>
            <a:off x="6424049" y="4387335"/>
            <a:ext cx="545024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Author of Atomic Habits</a:t>
            </a:r>
          </a:p>
        </p:txBody>
      </p:sp>
    </p:spTree>
    <p:extLst>
      <p:ext uri="{BB962C8B-B14F-4D97-AF65-F5344CB8AC3E}">
        <p14:creationId xmlns:p14="http://schemas.microsoft.com/office/powerpoint/2010/main" val="1619516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E56E5823-9860-DFE5-1AA8-F1BBA64987C5}"/>
              </a:ext>
            </a:extLst>
          </p:cNvPr>
          <p:cNvSpPr/>
          <p:nvPr/>
        </p:nvSpPr>
        <p:spPr>
          <a:xfrm>
            <a:off x="4104166" y="0"/>
            <a:ext cx="8109098" cy="6861544"/>
          </a:xfrm>
          <a:custGeom>
            <a:avLst/>
            <a:gdLst>
              <a:gd name="connsiteX0" fmla="*/ 2927498 w 8109098"/>
              <a:gd name="connsiteY0" fmla="*/ 0 h 6861544"/>
              <a:gd name="connsiteX1" fmla="*/ 8094921 w 8109098"/>
              <a:gd name="connsiteY1" fmla="*/ 0 h 6861544"/>
              <a:gd name="connsiteX2" fmla="*/ 8109098 w 8109098"/>
              <a:gd name="connsiteY2" fmla="*/ 6861544 h 6861544"/>
              <a:gd name="connsiteX3" fmla="*/ 0 w 8109098"/>
              <a:gd name="connsiteY3" fmla="*/ 6854456 h 6861544"/>
              <a:gd name="connsiteX4" fmla="*/ 2927498 w 8109098"/>
              <a:gd name="connsiteY4" fmla="*/ 0 h 6861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9098" h="6861544">
                <a:moveTo>
                  <a:pt x="2927498" y="0"/>
                </a:moveTo>
                <a:lnTo>
                  <a:pt x="8094921" y="0"/>
                </a:lnTo>
                <a:cubicBezTo>
                  <a:pt x="8099647" y="2287181"/>
                  <a:pt x="8104372" y="4574363"/>
                  <a:pt x="8109098" y="6861544"/>
                </a:cubicBezTo>
                <a:lnTo>
                  <a:pt x="0" y="6854456"/>
                </a:lnTo>
                <a:lnTo>
                  <a:pt x="2927498" y="0"/>
                </a:lnTo>
                <a:close/>
              </a:path>
            </a:pathLst>
          </a:custGeom>
          <a:solidFill>
            <a:srgbClr val="1D49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4902D7-84CE-4D0A-8999-3F14D1C40562}"/>
              </a:ext>
            </a:extLst>
          </p:cNvPr>
          <p:cNvSpPr txBox="1"/>
          <p:nvPr/>
        </p:nvSpPr>
        <p:spPr>
          <a:xfrm>
            <a:off x="9667691" y="6675273"/>
            <a:ext cx="260199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+mj-lt"/>
              </a:rPr>
              <a:t>All Rights Reserved – Shottenkirk Automotive Group - 2024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2B8757E-BF50-EBA4-3481-3E0D4306DBC0}"/>
              </a:ext>
            </a:extLst>
          </p:cNvPr>
          <p:cNvCxnSpPr>
            <a:cxnSpLocks/>
          </p:cNvCxnSpPr>
          <p:nvPr/>
        </p:nvCxnSpPr>
        <p:spPr>
          <a:xfrm flipV="1">
            <a:off x="4047745" y="0"/>
            <a:ext cx="2934300" cy="6858000"/>
          </a:xfrm>
          <a:prstGeom prst="line">
            <a:avLst/>
          </a:prstGeom>
          <a:ln w="38100">
            <a:solidFill>
              <a:srgbClr val="1D4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469510-1ACE-242C-A96D-81B1E5F7C7DB}"/>
              </a:ext>
            </a:extLst>
          </p:cNvPr>
          <p:cNvCxnSpPr>
            <a:cxnSpLocks/>
          </p:cNvCxnSpPr>
          <p:nvPr/>
        </p:nvCxnSpPr>
        <p:spPr>
          <a:xfrm flipV="1">
            <a:off x="3980405" y="3548"/>
            <a:ext cx="2934300" cy="6858000"/>
          </a:xfrm>
          <a:prstGeom prst="line">
            <a:avLst/>
          </a:prstGeom>
          <a:ln w="19050">
            <a:solidFill>
              <a:srgbClr val="1D4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74294D1-621E-CE68-E8F0-3D66CB044113}"/>
              </a:ext>
            </a:extLst>
          </p:cNvPr>
          <p:cNvSpPr txBox="1"/>
          <p:nvPr/>
        </p:nvSpPr>
        <p:spPr>
          <a:xfrm>
            <a:off x="340964" y="2635940"/>
            <a:ext cx="5017846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1D4999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MATT HOWE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FB079C-139A-F079-FDBD-0E40593AA384}"/>
              </a:ext>
            </a:extLst>
          </p:cNvPr>
          <p:cNvSpPr txBox="1"/>
          <p:nvPr/>
        </p:nvSpPr>
        <p:spPr>
          <a:xfrm>
            <a:off x="5918174" y="2638803"/>
            <a:ext cx="61601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Segoe UI Light" panose="020B0502040204020203" pitchFamily="34" charset="0"/>
                <a:ea typeface="Josefin Sans" pitchFamily="2" charset="0"/>
                <a:cs typeface="Segoe UI Light" panose="020B0502040204020203" pitchFamily="34" charset="0"/>
              </a:rPr>
              <a:t>“</a:t>
            </a:r>
            <a:r>
              <a:rPr lang="en-US" sz="2800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Hire for </a:t>
            </a:r>
            <a:r>
              <a:rPr lang="en-US" sz="2800" dirty="0">
                <a:solidFill>
                  <a:srgbClr val="FFFF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passion</a:t>
            </a:r>
            <a:r>
              <a:rPr lang="en-US" sz="2800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and </a:t>
            </a:r>
            <a:r>
              <a:rPr lang="en-US" sz="2800" dirty="0">
                <a:solidFill>
                  <a:srgbClr val="FFFF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intensity</a:t>
            </a:r>
            <a:r>
              <a:rPr lang="en-US" sz="2800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; there is </a:t>
            </a:r>
            <a:r>
              <a:rPr 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training</a:t>
            </a:r>
            <a:r>
              <a:rPr lang="en-US" sz="2800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for everything else.”</a:t>
            </a:r>
            <a:endParaRPr lang="en-US" sz="2800" dirty="0">
              <a:solidFill>
                <a:schemeClr val="bg1"/>
              </a:solidFill>
              <a:latin typeface="Segoe UI Light" panose="020B0502040204020203" pitchFamily="34" charset="0"/>
              <a:ea typeface="Josefin Sans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A0A973-AC95-6230-41A1-2677E593D6F9}"/>
              </a:ext>
            </a:extLst>
          </p:cNvPr>
          <p:cNvSpPr/>
          <p:nvPr/>
        </p:nvSpPr>
        <p:spPr>
          <a:xfrm>
            <a:off x="6190130" y="3805668"/>
            <a:ext cx="56065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- Nolan Bushnell</a:t>
            </a:r>
            <a:endParaRPr lang="en-US" sz="2000" i="1" u="sng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6578B0-631F-9E18-6CB2-22E48EE1E5F4}"/>
              </a:ext>
            </a:extLst>
          </p:cNvPr>
          <p:cNvSpPr/>
          <p:nvPr/>
        </p:nvSpPr>
        <p:spPr>
          <a:xfrm>
            <a:off x="6346423" y="4183429"/>
            <a:ext cx="545024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Business Leader</a:t>
            </a:r>
            <a:endParaRPr lang="en-US" sz="1600" i="1" u="sng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CD40B9-2604-8291-3652-324F0DFBB73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8043" y="3095097"/>
            <a:ext cx="2651857" cy="101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486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E56E5823-9860-DFE5-1AA8-F1BBA64987C5}"/>
              </a:ext>
            </a:extLst>
          </p:cNvPr>
          <p:cNvSpPr/>
          <p:nvPr/>
        </p:nvSpPr>
        <p:spPr>
          <a:xfrm>
            <a:off x="4104166" y="0"/>
            <a:ext cx="8109098" cy="6861544"/>
          </a:xfrm>
          <a:custGeom>
            <a:avLst/>
            <a:gdLst>
              <a:gd name="connsiteX0" fmla="*/ 2927498 w 8109098"/>
              <a:gd name="connsiteY0" fmla="*/ 0 h 6861544"/>
              <a:gd name="connsiteX1" fmla="*/ 8094921 w 8109098"/>
              <a:gd name="connsiteY1" fmla="*/ 0 h 6861544"/>
              <a:gd name="connsiteX2" fmla="*/ 8109098 w 8109098"/>
              <a:gd name="connsiteY2" fmla="*/ 6861544 h 6861544"/>
              <a:gd name="connsiteX3" fmla="*/ 0 w 8109098"/>
              <a:gd name="connsiteY3" fmla="*/ 6854456 h 6861544"/>
              <a:gd name="connsiteX4" fmla="*/ 2927498 w 8109098"/>
              <a:gd name="connsiteY4" fmla="*/ 0 h 6861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9098" h="6861544">
                <a:moveTo>
                  <a:pt x="2927498" y="0"/>
                </a:moveTo>
                <a:lnTo>
                  <a:pt x="8094921" y="0"/>
                </a:lnTo>
                <a:cubicBezTo>
                  <a:pt x="8099647" y="2287181"/>
                  <a:pt x="8104372" y="4574363"/>
                  <a:pt x="8109098" y="6861544"/>
                </a:cubicBezTo>
                <a:lnTo>
                  <a:pt x="0" y="6854456"/>
                </a:lnTo>
                <a:lnTo>
                  <a:pt x="2927498" y="0"/>
                </a:lnTo>
                <a:close/>
              </a:path>
            </a:pathLst>
          </a:custGeom>
          <a:solidFill>
            <a:srgbClr val="1D49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4902D7-84CE-4D0A-8999-3F14D1C40562}"/>
              </a:ext>
            </a:extLst>
          </p:cNvPr>
          <p:cNvSpPr txBox="1"/>
          <p:nvPr/>
        </p:nvSpPr>
        <p:spPr>
          <a:xfrm>
            <a:off x="9667691" y="6675273"/>
            <a:ext cx="260199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+mj-lt"/>
              </a:rPr>
              <a:t>All Rights Reserved – Shottenkirk Automotive Group - 2024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2B8757E-BF50-EBA4-3481-3E0D4306DBC0}"/>
              </a:ext>
            </a:extLst>
          </p:cNvPr>
          <p:cNvCxnSpPr>
            <a:cxnSpLocks/>
          </p:cNvCxnSpPr>
          <p:nvPr/>
        </p:nvCxnSpPr>
        <p:spPr>
          <a:xfrm flipV="1">
            <a:off x="4047745" y="0"/>
            <a:ext cx="2934300" cy="6858000"/>
          </a:xfrm>
          <a:prstGeom prst="line">
            <a:avLst/>
          </a:prstGeom>
          <a:ln w="38100">
            <a:solidFill>
              <a:srgbClr val="1D4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469510-1ACE-242C-A96D-81B1E5F7C7DB}"/>
              </a:ext>
            </a:extLst>
          </p:cNvPr>
          <p:cNvCxnSpPr>
            <a:cxnSpLocks/>
          </p:cNvCxnSpPr>
          <p:nvPr/>
        </p:nvCxnSpPr>
        <p:spPr>
          <a:xfrm flipV="1">
            <a:off x="3980405" y="3548"/>
            <a:ext cx="2934300" cy="6858000"/>
          </a:xfrm>
          <a:prstGeom prst="line">
            <a:avLst/>
          </a:prstGeom>
          <a:ln w="19050">
            <a:solidFill>
              <a:srgbClr val="1D4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74294D1-621E-CE68-E8F0-3D66CB044113}"/>
              </a:ext>
            </a:extLst>
          </p:cNvPr>
          <p:cNvSpPr txBox="1"/>
          <p:nvPr/>
        </p:nvSpPr>
        <p:spPr>
          <a:xfrm>
            <a:off x="1" y="2635940"/>
            <a:ext cx="5716778" cy="6771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>
                <a:solidFill>
                  <a:srgbClr val="1D4999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TRACY RODENHAVER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CD40B9-2604-8291-3652-324F0DFBB73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8043" y="3095097"/>
            <a:ext cx="2651857" cy="10199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86890B-BD58-C181-36BE-0672BFF8E71E}"/>
              </a:ext>
            </a:extLst>
          </p:cNvPr>
          <p:cNvSpPr txBox="1"/>
          <p:nvPr/>
        </p:nvSpPr>
        <p:spPr>
          <a:xfrm>
            <a:off x="6475222" y="2539050"/>
            <a:ext cx="51916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Segoe UI Light" panose="020B0502040204020203" pitchFamily="34" charset="0"/>
                <a:ea typeface="Josefin Sans" pitchFamily="2" charset="0"/>
                <a:cs typeface="Segoe UI Light" panose="020B0502040204020203" pitchFamily="34" charset="0"/>
              </a:rPr>
              <a:t>“</a:t>
            </a:r>
            <a:r>
              <a:rPr lang="en-US" sz="2800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Success is never </a:t>
            </a:r>
            <a:r>
              <a:rPr 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owned</a:t>
            </a:r>
            <a:r>
              <a:rPr lang="en-US" sz="2800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, it is </a:t>
            </a:r>
            <a:r>
              <a:rPr 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rented</a:t>
            </a:r>
            <a:r>
              <a:rPr lang="en-US" sz="2800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.  And the rent is due </a:t>
            </a:r>
            <a:r>
              <a:rPr lang="en-US" sz="2800" dirty="0">
                <a:solidFill>
                  <a:srgbClr val="FFFF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every day</a:t>
            </a:r>
            <a:r>
              <a:rPr lang="en-US" sz="2800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.</a:t>
            </a:r>
            <a:r>
              <a:rPr lang="en-US" sz="2800" dirty="0">
                <a:solidFill>
                  <a:schemeClr val="bg1"/>
                </a:solidFill>
                <a:latin typeface="Segoe UI Light" panose="020B0502040204020203" pitchFamily="34" charset="0"/>
                <a:ea typeface="Josefin Sans" pitchFamily="2" charset="0"/>
                <a:cs typeface="Segoe UI Light" panose="020B0502040204020203" pitchFamily="34" charset="0"/>
              </a:rPr>
              <a:t>”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67C43FC-1820-88ED-AA00-4DAD1C0ED49F}"/>
              </a:ext>
            </a:extLst>
          </p:cNvPr>
          <p:cNvSpPr/>
          <p:nvPr/>
        </p:nvSpPr>
        <p:spPr>
          <a:xfrm>
            <a:off x="6267756" y="4009574"/>
            <a:ext cx="56065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- Rory Vaden</a:t>
            </a:r>
            <a:endParaRPr lang="en-US" sz="2000" i="1" u="sng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FD3538F-25EE-F6F9-C33D-934EEFEDB45F}"/>
              </a:ext>
            </a:extLst>
          </p:cNvPr>
          <p:cNvSpPr/>
          <p:nvPr/>
        </p:nvSpPr>
        <p:spPr>
          <a:xfrm>
            <a:off x="6424049" y="4387335"/>
            <a:ext cx="545024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Business Leader</a:t>
            </a:r>
          </a:p>
        </p:txBody>
      </p:sp>
    </p:spTree>
    <p:extLst>
      <p:ext uri="{BB962C8B-B14F-4D97-AF65-F5344CB8AC3E}">
        <p14:creationId xmlns:p14="http://schemas.microsoft.com/office/powerpoint/2010/main" val="748189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E56E5823-9860-DFE5-1AA8-F1BBA64987C5}"/>
              </a:ext>
            </a:extLst>
          </p:cNvPr>
          <p:cNvSpPr/>
          <p:nvPr/>
        </p:nvSpPr>
        <p:spPr>
          <a:xfrm>
            <a:off x="4104166" y="0"/>
            <a:ext cx="8109098" cy="6861544"/>
          </a:xfrm>
          <a:custGeom>
            <a:avLst/>
            <a:gdLst>
              <a:gd name="connsiteX0" fmla="*/ 2927498 w 8109098"/>
              <a:gd name="connsiteY0" fmla="*/ 0 h 6861544"/>
              <a:gd name="connsiteX1" fmla="*/ 8094921 w 8109098"/>
              <a:gd name="connsiteY1" fmla="*/ 0 h 6861544"/>
              <a:gd name="connsiteX2" fmla="*/ 8109098 w 8109098"/>
              <a:gd name="connsiteY2" fmla="*/ 6861544 h 6861544"/>
              <a:gd name="connsiteX3" fmla="*/ 0 w 8109098"/>
              <a:gd name="connsiteY3" fmla="*/ 6854456 h 6861544"/>
              <a:gd name="connsiteX4" fmla="*/ 2927498 w 8109098"/>
              <a:gd name="connsiteY4" fmla="*/ 0 h 6861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9098" h="6861544">
                <a:moveTo>
                  <a:pt x="2927498" y="0"/>
                </a:moveTo>
                <a:lnTo>
                  <a:pt x="8094921" y="0"/>
                </a:lnTo>
                <a:cubicBezTo>
                  <a:pt x="8099647" y="2287181"/>
                  <a:pt x="8104372" y="4574363"/>
                  <a:pt x="8109098" y="6861544"/>
                </a:cubicBezTo>
                <a:lnTo>
                  <a:pt x="0" y="6854456"/>
                </a:lnTo>
                <a:lnTo>
                  <a:pt x="2927498" y="0"/>
                </a:lnTo>
                <a:close/>
              </a:path>
            </a:pathLst>
          </a:custGeom>
          <a:solidFill>
            <a:srgbClr val="1D49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4902D7-84CE-4D0A-8999-3F14D1C40562}"/>
              </a:ext>
            </a:extLst>
          </p:cNvPr>
          <p:cNvSpPr txBox="1"/>
          <p:nvPr/>
        </p:nvSpPr>
        <p:spPr>
          <a:xfrm>
            <a:off x="9667691" y="6675273"/>
            <a:ext cx="260199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+mj-lt"/>
              </a:rPr>
              <a:t>All Rights Reserved – Shottenkirk Automotive Group - 2024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2B8757E-BF50-EBA4-3481-3E0D4306DBC0}"/>
              </a:ext>
            </a:extLst>
          </p:cNvPr>
          <p:cNvCxnSpPr>
            <a:cxnSpLocks/>
          </p:cNvCxnSpPr>
          <p:nvPr/>
        </p:nvCxnSpPr>
        <p:spPr>
          <a:xfrm flipV="1">
            <a:off x="4047745" y="0"/>
            <a:ext cx="2934300" cy="6858000"/>
          </a:xfrm>
          <a:prstGeom prst="line">
            <a:avLst/>
          </a:prstGeom>
          <a:ln w="38100">
            <a:solidFill>
              <a:srgbClr val="1D4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469510-1ACE-242C-A96D-81B1E5F7C7DB}"/>
              </a:ext>
            </a:extLst>
          </p:cNvPr>
          <p:cNvCxnSpPr>
            <a:cxnSpLocks/>
          </p:cNvCxnSpPr>
          <p:nvPr/>
        </p:nvCxnSpPr>
        <p:spPr>
          <a:xfrm flipV="1">
            <a:off x="3980405" y="3548"/>
            <a:ext cx="2934300" cy="6858000"/>
          </a:xfrm>
          <a:prstGeom prst="line">
            <a:avLst/>
          </a:prstGeom>
          <a:ln w="19050">
            <a:solidFill>
              <a:srgbClr val="1D4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74294D1-621E-CE68-E8F0-3D66CB044113}"/>
              </a:ext>
            </a:extLst>
          </p:cNvPr>
          <p:cNvSpPr txBox="1"/>
          <p:nvPr/>
        </p:nvSpPr>
        <p:spPr>
          <a:xfrm>
            <a:off x="340964" y="2635940"/>
            <a:ext cx="5017846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1D4999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MIKE LUCIA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CD40B9-2604-8291-3652-324F0DFBB73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8043" y="3095097"/>
            <a:ext cx="2651857" cy="10199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4A666B-8AF8-460C-BBD6-0BE4ED6B3E6D}"/>
              </a:ext>
            </a:extLst>
          </p:cNvPr>
          <p:cNvSpPr txBox="1"/>
          <p:nvPr/>
        </p:nvSpPr>
        <p:spPr>
          <a:xfrm>
            <a:off x="6492659" y="2635940"/>
            <a:ext cx="51916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Segoe UI Light" panose="020B0502040204020203" pitchFamily="34" charset="0"/>
                <a:ea typeface="Josefin Sans" pitchFamily="2" charset="0"/>
                <a:cs typeface="Segoe UI Light" panose="020B0502040204020203" pitchFamily="34" charset="0"/>
              </a:rPr>
              <a:t>“</a:t>
            </a:r>
            <a:r>
              <a:rPr lang="en-US" sz="2800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The </a:t>
            </a:r>
            <a:r>
              <a:rPr lang="en-US" sz="2800" dirty="0">
                <a:solidFill>
                  <a:srgbClr val="FFFF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harder</a:t>
            </a:r>
            <a:r>
              <a:rPr lang="en-US" sz="2800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you </a:t>
            </a:r>
            <a:r>
              <a:rPr 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work</a:t>
            </a:r>
            <a:r>
              <a:rPr lang="en-US" sz="2800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. 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The </a:t>
            </a:r>
            <a:r>
              <a:rPr lang="en-US" sz="2800" dirty="0">
                <a:solidFill>
                  <a:srgbClr val="FFFF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luckier</a:t>
            </a:r>
            <a:r>
              <a:rPr lang="en-US" sz="2800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you get.</a:t>
            </a:r>
            <a:r>
              <a:rPr lang="en-US" sz="2800" dirty="0">
                <a:solidFill>
                  <a:schemeClr val="bg1"/>
                </a:solidFill>
                <a:latin typeface="Segoe UI Light" panose="020B0502040204020203" pitchFamily="34" charset="0"/>
                <a:ea typeface="Josefin Sans" pitchFamily="2" charset="0"/>
                <a:cs typeface="Segoe UI Light" panose="020B0502040204020203" pitchFamily="34" charset="0"/>
              </a:rPr>
              <a:t>”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AB6002F-07BF-7C0E-4E09-3E8603433F7D}"/>
              </a:ext>
            </a:extLst>
          </p:cNvPr>
          <p:cNvSpPr/>
          <p:nvPr/>
        </p:nvSpPr>
        <p:spPr>
          <a:xfrm>
            <a:off x="6285193" y="3717187"/>
            <a:ext cx="56065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- Joe Ricketts</a:t>
            </a:r>
            <a:endParaRPr lang="en-US" sz="2000" i="1" u="sng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809E6E-682B-2813-0F67-6556EE995977}"/>
              </a:ext>
            </a:extLst>
          </p:cNvPr>
          <p:cNvSpPr/>
          <p:nvPr/>
        </p:nvSpPr>
        <p:spPr>
          <a:xfrm>
            <a:off x="6441486" y="4094948"/>
            <a:ext cx="545024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Founder of TD Ameritrade</a:t>
            </a:r>
          </a:p>
        </p:txBody>
      </p:sp>
    </p:spTree>
    <p:extLst>
      <p:ext uri="{BB962C8B-B14F-4D97-AF65-F5344CB8AC3E}">
        <p14:creationId xmlns:p14="http://schemas.microsoft.com/office/powerpoint/2010/main" val="666071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B3EA745-442C-4EC1-89C6-CDDEA3FD229C}"/>
              </a:ext>
            </a:extLst>
          </p:cNvPr>
          <p:cNvSpPr/>
          <p:nvPr/>
        </p:nvSpPr>
        <p:spPr>
          <a:xfrm>
            <a:off x="116237" y="126674"/>
            <a:ext cx="11964692" cy="630382"/>
          </a:xfrm>
          <a:prstGeom prst="rect">
            <a:avLst/>
          </a:prstGeom>
          <a:solidFill>
            <a:srgbClr val="1D4999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800" dirty="0"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INTRODUCTION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10A588-815A-D669-D26B-BFD6AAB0A83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08240" y="224582"/>
            <a:ext cx="1144309" cy="43409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5E2C33E-1563-7E6E-0C5E-F7D3D5AD3F5B}"/>
              </a:ext>
            </a:extLst>
          </p:cNvPr>
          <p:cNvSpPr/>
          <p:nvPr/>
        </p:nvSpPr>
        <p:spPr>
          <a:xfrm>
            <a:off x="116237" y="6575837"/>
            <a:ext cx="11964692" cy="167963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dirty="0"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6E4374-670E-234A-8866-3D785B9E8093}"/>
              </a:ext>
            </a:extLst>
          </p:cNvPr>
          <p:cNvSpPr txBox="1"/>
          <p:nvPr/>
        </p:nvSpPr>
        <p:spPr>
          <a:xfrm>
            <a:off x="97786" y="6560563"/>
            <a:ext cx="245966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QUARTERLY IMPROVEMENT WORKSHOP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3043CC-AADF-7F48-0C3E-25787E4BC5D9}"/>
              </a:ext>
            </a:extLst>
          </p:cNvPr>
          <p:cNvSpPr txBox="1"/>
          <p:nvPr/>
        </p:nvSpPr>
        <p:spPr>
          <a:xfrm>
            <a:off x="9815141" y="6563311"/>
            <a:ext cx="230864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+mj-lt"/>
              </a:rPr>
              <a:t>All Rights Reserved – Shottenkirk Automotive Group - 2024</a:t>
            </a:r>
          </a:p>
        </p:txBody>
      </p:sp>
      <p:pic>
        <p:nvPicPr>
          <p:cNvPr id="2050" name="Picture 2" descr="ron burgundy anchorman&quot; Poster for Sale by LukeWoodsDesign | Redbubble">
            <a:extLst>
              <a:ext uri="{FF2B5EF4-FFF2-40B4-BE49-F238E27FC236}">
                <a16:creationId xmlns:a16="http://schemas.microsoft.com/office/drawing/2014/main" id="{26D3FF38-067B-7593-ED19-7268D0F5A3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7000" y1="48800" x2="53300" y2="49500"/>
                        <a14:foregroundMark x1="44800" y1="57600" x2="41800" y2="64000"/>
                        <a14:foregroundMark x1="41800" y1="64000" x2="42700" y2="64300"/>
                        <a14:foregroundMark x1="29400" y1="84500" x2="26800" y2="85600"/>
                        <a14:foregroundMark x1="45500" y1="51000" x2="46000" y2="55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56" t="11225" r="12641" b="11147"/>
          <a:stretch/>
        </p:blipFill>
        <p:spPr bwMode="auto">
          <a:xfrm>
            <a:off x="6493792" y="798162"/>
            <a:ext cx="5426215" cy="574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03A9442-AFD8-6A04-122E-672525A74894}"/>
              </a:ext>
            </a:extLst>
          </p:cNvPr>
          <p:cNvGrpSpPr/>
          <p:nvPr/>
        </p:nvGrpSpPr>
        <p:grpSpPr>
          <a:xfrm>
            <a:off x="281351" y="1889828"/>
            <a:ext cx="7258709" cy="3647226"/>
            <a:chOff x="281351" y="2031317"/>
            <a:chExt cx="7258709" cy="364722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9D77EB5-35F3-6AFE-61AE-6D88D202A9EB}"/>
                </a:ext>
              </a:extLst>
            </p:cNvPr>
            <p:cNvSpPr/>
            <p:nvPr/>
          </p:nvSpPr>
          <p:spPr>
            <a:xfrm>
              <a:off x="1327618" y="2746522"/>
              <a:ext cx="5563119" cy="29320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lnSpc>
                  <a:spcPct val="200000"/>
                </a:lnSpc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bg1">
                      <a:lumMod val="50000"/>
                    </a:schemeClr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NAME – DEALERSHIP – TITLE</a:t>
              </a:r>
            </a:p>
            <a:p>
              <a:pPr marL="342900" indent="-342900">
                <a:lnSpc>
                  <a:spcPct val="200000"/>
                </a:lnSpc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bg1">
                      <a:lumMod val="50000"/>
                    </a:schemeClr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HOW LONG IN THE BUSINESS</a:t>
              </a:r>
            </a:p>
            <a:p>
              <a:pPr marL="342900" indent="-342900">
                <a:lnSpc>
                  <a:spcPct val="200000"/>
                </a:lnSpc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bg1">
                      <a:lumMod val="50000"/>
                    </a:schemeClr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PRIOR OCCUPATION</a:t>
              </a:r>
            </a:p>
            <a:p>
              <a:pPr marL="342900" indent="-342900">
                <a:lnSpc>
                  <a:spcPct val="200000"/>
                </a:lnSpc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bg1">
                      <a:lumMod val="50000"/>
                    </a:schemeClr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FAVORITE MOVIE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E5AD1C0-F612-F01E-518D-059E2D8B7447}"/>
                </a:ext>
              </a:extLst>
            </p:cNvPr>
            <p:cNvSpPr txBox="1"/>
            <p:nvPr/>
          </p:nvSpPr>
          <p:spPr>
            <a:xfrm>
              <a:off x="281351" y="2031317"/>
              <a:ext cx="725870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rgbClr val="1D4999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PARTNER INTODUCTIONS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0016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B3EA745-442C-4EC1-89C6-CDDEA3FD229C}"/>
              </a:ext>
            </a:extLst>
          </p:cNvPr>
          <p:cNvSpPr/>
          <p:nvPr/>
        </p:nvSpPr>
        <p:spPr>
          <a:xfrm>
            <a:off x="116237" y="126674"/>
            <a:ext cx="11964692" cy="630382"/>
          </a:xfrm>
          <a:prstGeom prst="rect">
            <a:avLst/>
          </a:prstGeom>
          <a:solidFill>
            <a:srgbClr val="1D4999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800" dirty="0"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SALES MANAGER 101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10A588-815A-D669-D26B-BFD6AAB0A83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08240" y="224582"/>
            <a:ext cx="1144309" cy="43409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5E2C33E-1563-7E6E-0C5E-F7D3D5AD3F5B}"/>
              </a:ext>
            </a:extLst>
          </p:cNvPr>
          <p:cNvSpPr/>
          <p:nvPr/>
        </p:nvSpPr>
        <p:spPr>
          <a:xfrm>
            <a:off x="116237" y="6575837"/>
            <a:ext cx="11964692" cy="167963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dirty="0"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6E4374-670E-234A-8866-3D785B9E8093}"/>
              </a:ext>
            </a:extLst>
          </p:cNvPr>
          <p:cNvSpPr txBox="1"/>
          <p:nvPr/>
        </p:nvSpPr>
        <p:spPr>
          <a:xfrm>
            <a:off x="97786" y="6560563"/>
            <a:ext cx="245966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QUARTERLY IMPROVEMENT WORKSHOP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3043CC-AADF-7F48-0C3E-25787E4BC5D9}"/>
              </a:ext>
            </a:extLst>
          </p:cNvPr>
          <p:cNvSpPr txBox="1"/>
          <p:nvPr/>
        </p:nvSpPr>
        <p:spPr>
          <a:xfrm>
            <a:off x="9815141" y="6563311"/>
            <a:ext cx="230864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+mj-lt"/>
              </a:rPr>
              <a:t>All Rights Reserved – Shottenkirk Automotive Group - 2024</a:t>
            </a:r>
          </a:p>
        </p:txBody>
      </p:sp>
      <p:pic>
        <p:nvPicPr>
          <p:cNvPr id="1030" name="Picture 6" descr="The Caitlin Clark Effect Is Already Changing the WNBA - Bloomberg">
            <a:extLst>
              <a:ext uri="{FF2B5EF4-FFF2-40B4-BE49-F238E27FC236}">
                <a16:creationId xmlns:a16="http://schemas.microsoft.com/office/drawing/2014/main" id="{7B41B824-511B-960E-94AC-A566B16112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58" b="17047"/>
          <a:stretch/>
        </p:blipFill>
        <p:spPr bwMode="auto">
          <a:xfrm>
            <a:off x="4316823" y="816802"/>
            <a:ext cx="7754679" cy="570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0E02A0C-BE51-2ED7-8D99-45808287BBBA}"/>
              </a:ext>
            </a:extLst>
          </p:cNvPr>
          <p:cNvSpPr/>
          <p:nvPr/>
        </p:nvSpPr>
        <p:spPr>
          <a:xfrm>
            <a:off x="116235" y="816801"/>
            <a:ext cx="5667877" cy="5702932"/>
          </a:xfrm>
          <a:prstGeom prst="rect">
            <a:avLst/>
          </a:prstGeom>
          <a:solidFill>
            <a:srgbClr val="0505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FE8A51-16BA-93E2-9038-AB181EF3BEB1}"/>
              </a:ext>
            </a:extLst>
          </p:cNvPr>
          <p:cNvSpPr txBox="1"/>
          <p:nvPr/>
        </p:nvSpPr>
        <p:spPr>
          <a:xfrm>
            <a:off x="452205" y="2302870"/>
            <a:ext cx="646604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“On good teams, coaches hold players accountable. </a:t>
            </a:r>
            <a:r>
              <a:rPr lang="en-US" sz="3200" b="1" dirty="0">
                <a:solidFill>
                  <a:srgbClr val="FFFF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On great teams, players hold players accountable.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EA41F9-E52B-12A5-F8C1-01522E404162}"/>
              </a:ext>
            </a:extLst>
          </p:cNvPr>
          <p:cNvSpPr txBox="1"/>
          <p:nvPr/>
        </p:nvSpPr>
        <p:spPr>
          <a:xfrm>
            <a:off x="452205" y="4429974"/>
            <a:ext cx="64660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-Caitlin Clark</a:t>
            </a:r>
            <a:endParaRPr lang="en-US" sz="3200" b="1" dirty="0">
              <a:solidFill>
                <a:srgbClr val="FFFF00"/>
              </a:solidFill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1007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B3EA745-442C-4EC1-89C6-CDDEA3FD229C}"/>
              </a:ext>
            </a:extLst>
          </p:cNvPr>
          <p:cNvSpPr/>
          <p:nvPr/>
        </p:nvSpPr>
        <p:spPr>
          <a:xfrm>
            <a:off x="116237" y="126674"/>
            <a:ext cx="11964692" cy="630382"/>
          </a:xfrm>
          <a:prstGeom prst="rect">
            <a:avLst/>
          </a:prstGeom>
          <a:solidFill>
            <a:srgbClr val="1D4999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800" dirty="0"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SALES MANAGERS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10A588-815A-D669-D26B-BFD6AAB0A83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08240" y="224582"/>
            <a:ext cx="1144309" cy="43409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5E2C33E-1563-7E6E-0C5E-F7D3D5AD3F5B}"/>
              </a:ext>
            </a:extLst>
          </p:cNvPr>
          <p:cNvSpPr/>
          <p:nvPr/>
        </p:nvSpPr>
        <p:spPr>
          <a:xfrm>
            <a:off x="116237" y="6575837"/>
            <a:ext cx="11964692" cy="167963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dirty="0"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6E4374-670E-234A-8866-3D785B9E8093}"/>
              </a:ext>
            </a:extLst>
          </p:cNvPr>
          <p:cNvSpPr txBox="1"/>
          <p:nvPr/>
        </p:nvSpPr>
        <p:spPr>
          <a:xfrm>
            <a:off x="97786" y="6560563"/>
            <a:ext cx="245966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QUARTERLY IMPROVEMENT WORKSHOP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3043CC-AADF-7F48-0C3E-25787E4BC5D9}"/>
              </a:ext>
            </a:extLst>
          </p:cNvPr>
          <p:cNvSpPr txBox="1"/>
          <p:nvPr/>
        </p:nvSpPr>
        <p:spPr>
          <a:xfrm>
            <a:off x="9815141" y="6563311"/>
            <a:ext cx="230864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+mj-lt"/>
              </a:rPr>
              <a:t>All Rights Reserved – Shottenkirk Automotive Group - 2024</a:t>
            </a:r>
          </a:p>
        </p:txBody>
      </p:sp>
      <p:pic>
        <p:nvPicPr>
          <p:cNvPr id="1026" name="Picture 2" descr="How to check the engine when buying a used car">
            <a:extLst>
              <a:ext uri="{FF2B5EF4-FFF2-40B4-BE49-F238E27FC236}">
                <a16:creationId xmlns:a16="http://schemas.microsoft.com/office/drawing/2014/main" id="{D6EBACFD-03DB-07C5-0FC5-0C4F74EC08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00"/>
          <a:stretch/>
        </p:blipFill>
        <p:spPr bwMode="auto">
          <a:xfrm>
            <a:off x="2368713" y="1428958"/>
            <a:ext cx="7446427" cy="222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ow to check the engine when buying a used car">
            <a:extLst>
              <a:ext uri="{FF2B5EF4-FFF2-40B4-BE49-F238E27FC236}">
                <a16:creationId xmlns:a16="http://schemas.microsoft.com/office/drawing/2014/main" id="{1DA71F03-C5CB-447F-403D-B68A7F04FF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70" r="5525" b="10278"/>
          <a:stretch/>
        </p:blipFill>
        <p:spPr bwMode="auto">
          <a:xfrm>
            <a:off x="2368714" y="3811094"/>
            <a:ext cx="7446427" cy="222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910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B3EA745-442C-4EC1-89C6-CDDEA3FD229C}"/>
              </a:ext>
            </a:extLst>
          </p:cNvPr>
          <p:cNvSpPr/>
          <p:nvPr/>
        </p:nvSpPr>
        <p:spPr>
          <a:xfrm>
            <a:off x="116237" y="126674"/>
            <a:ext cx="11964692" cy="630382"/>
          </a:xfrm>
          <a:prstGeom prst="rect">
            <a:avLst/>
          </a:prstGeom>
          <a:solidFill>
            <a:srgbClr val="1D4999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800" dirty="0"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SALES MANAGERS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10A588-815A-D669-D26B-BFD6AAB0A83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08240" y="224582"/>
            <a:ext cx="1144309" cy="43409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5E2C33E-1563-7E6E-0C5E-F7D3D5AD3F5B}"/>
              </a:ext>
            </a:extLst>
          </p:cNvPr>
          <p:cNvSpPr/>
          <p:nvPr/>
        </p:nvSpPr>
        <p:spPr>
          <a:xfrm>
            <a:off x="116237" y="6575837"/>
            <a:ext cx="11964692" cy="167963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dirty="0"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6E4374-670E-234A-8866-3D785B9E8093}"/>
              </a:ext>
            </a:extLst>
          </p:cNvPr>
          <p:cNvSpPr txBox="1"/>
          <p:nvPr/>
        </p:nvSpPr>
        <p:spPr>
          <a:xfrm>
            <a:off x="97786" y="6560563"/>
            <a:ext cx="245966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QUARTERLY IMPROVEMENT WORKSHOP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3043CC-AADF-7F48-0C3E-25787E4BC5D9}"/>
              </a:ext>
            </a:extLst>
          </p:cNvPr>
          <p:cNvSpPr txBox="1"/>
          <p:nvPr/>
        </p:nvSpPr>
        <p:spPr>
          <a:xfrm>
            <a:off x="9815141" y="6563311"/>
            <a:ext cx="230864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+mj-lt"/>
              </a:rPr>
              <a:t>All Rights Reserved – Shottenkirk Automotive Group - 2024</a:t>
            </a:r>
          </a:p>
        </p:txBody>
      </p:sp>
      <p:pic>
        <p:nvPicPr>
          <p:cNvPr id="2052" name="Picture 4" descr="Multitasking in the workplace: useful or destructive?">
            <a:extLst>
              <a:ext uri="{FF2B5EF4-FFF2-40B4-BE49-F238E27FC236}">
                <a16:creationId xmlns:a16="http://schemas.microsoft.com/office/drawing/2014/main" id="{0646417D-7558-E20F-ACE1-979E1DDB29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36"/>
          <a:stretch/>
        </p:blipFill>
        <p:spPr bwMode="auto">
          <a:xfrm>
            <a:off x="111071" y="857250"/>
            <a:ext cx="11964691" cy="5683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8755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124941</TotalTime>
  <Words>496</Words>
  <Application>Microsoft Office PowerPoint</Application>
  <PresentationFormat>Widescreen</PresentationFormat>
  <Paragraphs>101</Paragraphs>
  <Slides>16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Segoe UI Black</vt:lpstr>
      <vt:lpstr>Segoe UI Light</vt:lpstr>
      <vt:lpstr>Calibri</vt:lpstr>
      <vt:lpstr>Arial</vt:lpstr>
      <vt:lpstr>Segoe UI Semibold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Tipton</dc:creator>
  <cp:lastModifiedBy>Tim Tipton</cp:lastModifiedBy>
  <cp:revision>216</cp:revision>
  <dcterms:created xsi:type="dcterms:W3CDTF">2018-11-12T15:36:15Z</dcterms:created>
  <dcterms:modified xsi:type="dcterms:W3CDTF">2024-08-08T12:51:55Z</dcterms:modified>
</cp:coreProperties>
</file>